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D02D8D-00B5-45C4-93F8-B77EF7B2D03C}" v="3" dt="2021-10-13T03:09:43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ilyaakzhigitova" userId="ITE5QxZtdhR92aCgdIDYW9OsBzv1vVScDMUbd57fjg8=" providerId="None" clId="Web-{9ED02D8D-00B5-45C4-93F8-B77EF7B2D03C}"/>
    <pc:docChg chg="delSld modSld">
      <pc:chgData name="ramilyaakzhigitova" userId="ITE5QxZtdhR92aCgdIDYW9OsBzv1vVScDMUbd57fjg8=" providerId="None" clId="Web-{9ED02D8D-00B5-45C4-93F8-B77EF7B2D03C}" dt="2021-10-13T03:09:43.874" v="2"/>
      <pc:docMkLst>
        <pc:docMk/>
      </pc:docMkLst>
      <pc:sldChg chg="modSp del">
        <pc:chgData name="ramilyaakzhigitova" userId="ITE5QxZtdhR92aCgdIDYW9OsBzv1vVScDMUbd57fjg8=" providerId="None" clId="Web-{9ED02D8D-00B5-45C4-93F8-B77EF7B2D03C}" dt="2021-10-13T03:09:43.874" v="2"/>
        <pc:sldMkLst>
          <pc:docMk/>
          <pc:sldMk cId="0" sldId="286"/>
        </pc:sldMkLst>
        <pc:spChg chg="mod">
          <ac:chgData name="ramilyaakzhigitova" userId="ITE5QxZtdhR92aCgdIDYW9OsBzv1vVScDMUbd57fjg8=" providerId="None" clId="Web-{9ED02D8D-00B5-45C4-93F8-B77EF7B2D03C}" dt="2021-10-13T03:08:55.512" v="1" actId="1076"/>
          <ac:spMkLst>
            <pc:docMk/>
            <pc:sldMk cId="0" sldId="286"/>
            <ac:spMk id="25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subTitle"/>
          </p:nvPr>
        </p:nvSpPr>
        <p:spPr>
          <a:xfrm>
            <a:off x="457200" y="27756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424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57200" y="3966480"/>
            <a:ext cx="822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966480"/>
            <a:ext cx="822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45720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67424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239640" y="159984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22080" y="159984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396648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/>
          </p:nvPr>
        </p:nvSpPr>
        <p:spPr>
          <a:xfrm>
            <a:off x="3239640" y="396648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6022080" y="396648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756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966480"/>
            <a:ext cx="822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966480"/>
            <a:ext cx="822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59984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3966480"/>
            <a:ext cx="40158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59984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59984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396648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396648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3966480"/>
            <a:ext cx="2649600" cy="2161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"/>
          <p:cNvGrpSpPr/>
          <p:nvPr/>
        </p:nvGrpSpPr>
        <p:grpSpPr>
          <a:xfrm>
            <a:off x="0" y="0"/>
            <a:ext cx="9144000" cy="6934320"/>
            <a:chOff x="0" y="0"/>
            <a:chExt cx="9144000" cy="6934320"/>
          </a:xfrm>
        </p:grpSpPr>
        <p:sp>
          <p:nvSpPr>
            <p:cNvPr id="25" name="CustomShape 2"/>
            <p:cNvSpPr/>
            <p:nvPr/>
          </p:nvSpPr>
          <p:spPr>
            <a:xfrm>
              <a:off x="0" y="3505320"/>
              <a:ext cx="3992400" cy="3127320"/>
            </a:xfrm>
            <a:custGeom>
              <a:avLst/>
              <a:gdLst/>
              <a:ahLst/>
              <a:cxnLst/>
              <a:rect l="l" t="t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50000">
                  <a:srgbClr val="993300"/>
                </a:gs>
                <a:gs pos="100000">
                  <a:srgbClr val="BB5F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0" y="3962520"/>
              <a:ext cx="3352680" cy="2546280"/>
            </a:xfrm>
            <a:custGeom>
              <a:avLst/>
              <a:gdLst/>
              <a:ahLst/>
              <a:cxnLst/>
              <a:rect l="l" t="t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3321000" y="5132520"/>
              <a:ext cx="5823000" cy="1496880"/>
            </a:xfrm>
            <a:custGeom>
              <a:avLst/>
              <a:gdLst/>
              <a:ahLst/>
              <a:cxnLst/>
              <a:rect l="l" t="t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0" y="831960"/>
              <a:ext cx="1544760" cy="1896840"/>
            </a:xfrm>
            <a:custGeom>
              <a:avLst/>
              <a:gdLst/>
              <a:ahLst/>
              <a:cxnLst/>
              <a:rect l="l" t="t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5060880" y="1440"/>
              <a:ext cx="4079880" cy="3597480"/>
            </a:xfrm>
            <a:custGeom>
              <a:avLst/>
              <a:gdLst/>
              <a:ahLst/>
              <a:cxnLst/>
              <a:rect l="l" t="t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5595840" y="1440"/>
              <a:ext cx="3468960" cy="2394000"/>
            </a:xfrm>
            <a:custGeom>
              <a:avLst/>
              <a:gdLst/>
              <a:ahLst/>
              <a:cxnLst/>
              <a:rect l="l" t="t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0" y="1030320"/>
              <a:ext cx="1295280" cy="1279440"/>
            </a:xfrm>
            <a:custGeom>
              <a:avLst/>
              <a:gdLst/>
              <a:ahLst/>
              <a:cxnLst/>
              <a:rect l="l" t="t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0" y="2452680"/>
              <a:ext cx="1209600" cy="169920"/>
            </a:xfrm>
            <a:custGeom>
              <a:avLst/>
              <a:gdLst/>
              <a:ahLst/>
              <a:cxnLst/>
              <a:rect l="l" t="t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3673440" y="5446800"/>
              <a:ext cx="5051520" cy="1182600"/>
            </a:xfrm>
            <a:custGeom>
              <a:avLst/>
              <a:gdLst/>
              <a:ahLst/>
              <a:cxnLst/>
              <a:rect l="l" t="t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304920" y="201600"/>
              <a:ext cx="1440" cy="144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324000" y="208080"/>
              <a:ext cx="1440" cy="144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0" y="6400800"/>
              <a:ext cx="9144000" cy="457200"/>
            </a:xfrm>
            <a:custGeom>
              <a:avLst/>
              <a:gdLst/>
              <a:ahLst/>
              <a:cxnLst/>
              <a:rect l="l" t="t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4617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0" y="6400800"/>
              <a:ext cx="9144000" cy="533520"/>
            </a:xfrm>
            <a:custGeom>
              <a:avLst/>
              <a:gdLst/>
              <a:ahLst/>
              <a:cxnLst/>
              <a:rect l="l" t="t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4617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0" y="0"/>
              <a:ext cx="9144000" cy="457200"/>
            </a:xfrm>
            <a:custGeom>
              <a:avLst/>
              <a:gdLst/>
              <a:ahLst/>
              <a:cxnLst/>
              <a:rect l="l" t="t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683501"/>
                </a:gs>
                <a:gs pos="100000">
                  <a:srgbClr val="BB5F03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808200" y="363600"/>
              <a:ext cx="5060880" cy="3213000"/>
            </a:xfrm>
            <a:custGeom>
              <a:avLst/>
              <a:gdLst/>
              <a:ahLst/>
              <a:cxnLst/>
              <a:rect l="l" t="t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2133720" y="465120"/>
              <a:ext cx="3403440" cy="2836800"/>
            </a:xfrm>
            <a:custGeom>
              <a:avLst/>
              <a:gdLst/>
              <a:ahLst/>
              <a:cxnLst/>
              <a:rect l="l" t="t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4654440" y="2743200"/>
              <a:ext cx="4489560" cy="3755880"/>
            </a:xfrm>
            <a:custGeom>
              <a:avLst/>
              <a:gdLst/>
              <a:ahLst/>
              <a:cxnLst/>
              <a:rect l="l" t="t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50000">
                  <a:srgbClr val="993300"/>
                </a:gs>
                <a:gs pos="100000">
                  <a:srgbClr val="BB5F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5016600" y="2952720"/>
              <a:ext cx="3432240" cy="3070080"/>
            </a:xfrm>
            <a:custGeom>
              <a:avLst/>
              <a:gdLst/>
              <a:ahLst/>
              <a:cxnLst/>
              <a:rect l="l" t="t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9" name="PlaceHolder 20"/>
          <p:cNvSpPr>
            <a:spLocks noGrp="1"/>
          </p:cNvSpPr>
          <p:nvPr>
            <p:ph type="title"/>
          </p:nvPr>
        </p:nvSpPr>
        <p:spPr>
          <a:xfrm>
            <a:off x="457200" y="27756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FEEC94"/>
                </a:solidFill>
                <a:latin typeface="Times New Roman"/>
              </a:rPr>
              <a:t>Click to edit the title text format</a:t>
            </a:r>
          </a:p>
        </p:txBody>
      </p:sp>
      <p:sp>
        <p:nvSpPr>
          <p:cNvPr id="20" name="PlaceHolder 21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CCCC00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Times New Roman"/>
              </a:rPr>
              <a:t>Seventh Outline Level</a:t>
            </a:r>
          </a:p>
        </p:txBody>
      </p:sp>
      <p:sp>
        <p:nvSpPr>
          <p:cNvPr id="21" name="PlaceHolder 22"/>
          <p:cNvSpPr>
            <a:spLocks noGrp="1"/>
          </p:cNvSpPr>
          <p:nvPr>
            <p:ph type="dt"/>
          </p:nvPr>
        </p:nvSpPr>
        <p:spPr>
          <a:xfrm>
            <a:off x="456840" y="6248520"/>
            <a:ext cx="213372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FFFFF"/>
                </a:solidFill>
                <a:latin typeface="Times New Roman"/>
              </a:rPr>
              <a:t>&lt;date/time&gt;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3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FFFFFF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4"/>
          <p:cNvSpPr>
            <a:spLocks noGrp="1"/>
          </p:cNvSpPr>
          <p:nvPr>
            <p:ph type="sldNum"/>
          </p:nvPr>
        </p:nvSpPr>
        <p:spPr>
          <a:xfrm>
            <a:off x="6552720" y="6248520"/>
            <a:ext cx="213372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lnSpc>
                <a:spcPct val="100000"/>
              </a:lnSpc>
            </a:pPr>
            <a:fld id="{FE514CBF-3893-408F-BE0F-0232A0FB75C9}" type="slidenum">
              <a:rPr lang="en-US" sz="1400" b="0" strike="noStrike" spc="-1">
                <a:solidFill>
                  <a:srgbClr val="FFFFFF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1"/>
          <p:cNvGrpSpPr/>
          <p:nvPr/>
        </p:nvGrpSpPr>
        <p:grpSpPr>
          <a:xfrm>
            <a:off x="0" y="0"/>
            <a:ext cx="9144000" cy="6934320"/>
            <a:chOff x="0" y="0"/>
            <a:chExt cx="9144000" cy="6934320"/>
          </a:xfrm>
        </p:grpSpPr>
        <p:sp>
          <p:nvSpPr>
            <p:cNvPr id="61" name="CustomShape 2"/>
            <p:cNvSpPr/>
            <p:nvPr/>
          </p:nvSpPr>
          <p:spPr>
            <a:xfrm>
              <a:off x="0" y="3505320"/>
              <a:ext cx="3992400" cy="3127320"/>
            </a:xfrm>
            <a:custGeom>
              <a:avLst/>
              <a:gdLst/>
              <a:ahLst/>
              <a:cxnLst/>
              <a:rect l="l" t="t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50000">
                  <a:srgbClr val="993300"/>
                </a:gs>
                <a:gs pos="100000">
                  <a:srgbClr val="BB5F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" name="CustomShape 3"/>
            <p:cNvSpPr/>
            <p:nvPr/>
          </p:nvSpPr>
          <p:spPr>
            <a:xfrm>
              <a:off x="0" y="3962520"/>
              <a:ext cx="3352680" cy="2546280"/>
            </a:xfrm>
            <a:custGeom>
              <a:avLst/>
              <a:gdLst/>
              <a:ahLst/>
              <a:cxnLst/>
              <a:rect l="l" t="t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" name="CustomShape 4"/>
            <p:cNvSpPr/>
            <p:nvPr/>
          </p:nvSpPr>
          <p:spPr>
            <a:xfrm>
              <a:off x="3321000" y="5132520"/>
              <a:ext cx="5823000" cy="1496880"/>
            </a:xfrm>
            <a:custGeom>
              <a:avLst/>
              <a:gdLst/>
              <a:ahLst/>
              <a:cxnLst/>
              <a:rect l="l" t="t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CustomShape 5"/>
            <p:cNvSpPr/>
            <p:nvPr/>
          </p:nvSpPr>
          <p:spPr>
            <a:xfrm>
              <a:off x="0" y="831960"/>
              <a:ext cx="1544760" cy="1896840"/>
            </a:xfrm>
            <a:custGeom>
              <a:avLst/>
              <a:gdLst/>
              <a:ahLst/>
              <a:cxnLst/>
              <a:rect l="l" t="t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" name="CustomShape 6"/>
            <p:cNvSpPr/>
            <p:nvPr/>
          </p:nvSpPr>
          <p:spPr>
            <a:xfrm>
              <a:off x="5060880" y="1440"/>
              <a:ext cx="4079880" cy="3597480"/>
            </a:xfrm>
            <a:custGeom>
              <a:avLst/>
              <a:gdLst/>
              <a:ahLst/>
              <a:cxnLst/>
              <a:rect l="l" t="t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" name="CustomShape 7"/>
            <p:cNvSpPr/>
            <p:nvPr/>
          </p:nvSpPr>
          <p:spPr>
            <a:xfrm>
              <a:off x="5595840" y="1440"/>
              <a:ext cx="3468960" cy="2394000"/>
            </a:xfrm>
            <a:custGeom>
              <a:avLst/>
              <a:gdLst/>
              <a:ahLst/>
              <a:cxnLst/>
              <a:rect l="l" t="t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" name="CustomShape 8"/>
            <p:cNvSpPr/>
            <p:nvPr/>
          </p:nvSpPr>
          <p:spPr>
            <a:xfrm>
              <a:off x="0" y="1030320"/>
              <a:ext cx="1295280" cy="1279440"/>
            </a:xfrm>
            <a:custGeom>
              <a:avLst/>
              <a:gdLst/>
              <a:ahLst/>
              <a:cxnLst/>
              <a:rect l="l" t="t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" name="CustomShape 9"/>
            <p:cNvSpPr/>
            <p:nvPr/>
          </p:nvSpPr>
          <p:spPr>
            <a:xfrm>
              <a:off x="0" y="2452680"/>
              <a:ext cx="1209600" cy="169920"/>
            </a:xfrm>
            <a:custGeom>
              <a:avLst/>
              <a:gdLst/>
              <a:ahLst/>
              <a:cxnLst/>
              <a:rect l="l" t="t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" name="CustomShape 10"/>
            <p:cNvSpPr/>
            <p:nvPr/>
          </p:nvSpPr>
          <p:spPr>
            <a:xfrm>
              <a:off x="3673440" y="5446800"/>
              <a:ext cx="5051520" cy="1182600"/>
            </a:xfrm>
            <a:custGeom>
              <a:avLst/>
              <a:gdLst/>
              <a:ahLst/>
              <a:cxnLst/>
              <a:rect l="l" t="t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" name="CustomShape 11"/>
            <p:cNvSpPr/>
            <p:nvPr/>
          </p:nvSpPr>
          <p:spPr>
            <a:xfrm>
              <a:off x="304920" y="201600"/>
              <a:ext cx="1440" cy="144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12"/>
            <p:cNvSpPr/>
            <p:nvPr/>
          </p:nvSpPr>
          <p:spPr>
            <a:xfrm>
              <a:off x="324000" y="208080"/>
              <a:ext cx="1440" cy="1440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13"/>
            <p:cNvSpPr/>
            <p:nvPr/>
          </p:nvSpPr>
          <p:spPr>
            <a:xfrm>
              <a:off x="0" y="6400800"/>
              <a:ext cx="9144000" cy="457200"/>
            </a:xfrm>
            <a:custGeom>
              <a:avLst/>
              <a:gdLst/>
              <a:ahLst/>
              <a:cxnLst/>
              <a:rect l="l" t="t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4617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14"/>
            <p:cNvSpPr/>
            <p:nvPr/>
          </p:nvSpPr>
          <p:spPr>
            <a:xfrm>
              <a:off x="0" y="6400800"/>
              <a:ext cx="9144000" cy="533520"/>
            </a:xfrm>
            <a:custGeom>
              <a:avLst/>
              <a:gdLst/>
              <a:ahLst/>
              <a:cxnLst/>
              <a:rect l="l" t="t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4617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15"/>
            <p:cNvSpPr/>
            <p:nvPr/>
          </p:nvSpPr>
          <p:spPr>
            <a:xfrm>
              <a:off x="0" y="0"/>
              <a:ext cx="9144000" cy="457200"/>
            </a:xfrm>
            <a:custGeom>
              <a:avLst/>
              <a:gdLst/>
              <a:ahLst/>
              <a:cxnLst/>
              <a:rect l="l" t="t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683501"/>
                </a:gs>
                <a:gs pos="100000">
                  <a:srgbClr val="BB5F03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16"/>
            <p:cNvSpPr/>
            <p:nvPr/>
          </p:nvSpPr>
          <p:spPr>
            <a:xfrm>
              <a:off x="808200" y="363600"/>
              <a:ext cx="5060880" cy="3213000"/>
            </a:xfrm>
            <a:custGeom>
              <a:avLst/>
              <a:gdLst/>
              <a:ahLst/>
              <a:cxnLst/>
              <a:rect l="l" t="t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17"/>
            <p:cNvSpPr/>
            <p:nvPr/>
          </p:nvSpPr>
          <p:spPr>
            <a:xfrm>
              <a:off x="2133720" y="465120"/>
              <a:ext cx="3403440" cy="2836800"/>
            </a:xfrm>
            <a:custGeom>
              <a:avLst/>
              <a:gdLst/>
              <a:ahLst/>
              <a:cxnLst/>
              <a:rect l="l" t="t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18"/>
            <p:cNvSpPr/>
            <p:nvPr/>
          </p:nvSpPr>
          <p:spPr>
            <a:xfrm>
              <a:off x="4654440" y="2743200"/>
              <a:ext cx="4489560" cy="3755880"/>
            </a:xfrm>
            <a:custGeom>
              <a:avLst/>
              <a:gdLst/>
              <a:ahLst/>
              <a:cxnLst/>
              <a:rect l="l" t="t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50000">
                  <a:srgbClr val="993300"/>
                </a:gs>
                <a:gs pos="100000">
                  <a:srgbClr val="BB5F03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9"/>
            <p:cNvSpPr/>
            <p:nvPr/>
          </p:nvSpPr>
          <p:spPr>
            <a:xfrm>
              <a:off x="5016600" y="2952720"/>
              <a:ext cx="3432240" cy="3070080"/>
            </a:xfrm>
            <a:custGeom>
              <a:avLst/>
              <a:gdLst/>
              <a:ahLst/>
              <a:cxnLst/>
              <a:rect l="l" t="t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rgbClr val="B76A03"/>
                </a:gs>
                <a:gs pos="100000">
                  <a:srgbClr val="993300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9" name="PlaceHolder 20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772400" cy="17366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5400" b="1" strike="noStrike" spc="-1">
                <a:solidFill>
                  <a:srgbClr val="FEEC94"/>
                </a:solidFill>
                <a:latin typeface="Times New Roman"/>
              </a:rPr>
              <a:t>Click to edit the title text format</a:t>
            </a:r>
          </a:p>
        </p:txBody>
      </p:sp>
      <p:sp>
        <p:nvSpPr>
          <p:cNvPr id="80" name="PlaceHolder 21"/>
          <p:cNvSpPr>
            <a:spLocks noGrp="1"/>
          </p:cNvSpPr>
          <p:nvPr>
            <p:ph type="dt"/>
          </p:nvPr>
        </p:nvSpPr>
        <p:spPr>
          <a:xfrm>
            <a:off x="456840" y="6248520"/>
            <a:ext cx="213372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FFFFF"/>
                </a:solidFill>
                <a:latin typeface="Times New Roman"/>
              </a:rPr>
              <a:t>&lt;date/time&gt;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2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FFFFFF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3"/>
          <p:cNvSpPr>
            <a:spLocks noGrp="1"/>
          </p:cNvSpPr>
          <p:nvPr>
            <p:ph type="sldNum"/>
          </p:nvPr>
        </p:nvSpPr>
        <p:spPr>
          <a:xfrm>
            <a:off x="6552720" y="6248520"/>
            <a:ext cx="213372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lnSpc>
                <a:spcPct val="100000"/>
              </a:lnSpc>
            </a:pPr>
            <a:fld id="{B365B451-A5C1-428A-A3A1-AD792A3337AD}" type="slidenum">
              <a:rPr lang="en-US" sz="1400" b="0" strike="noStrike" spc="-1">
                <a:solidFill>
                  <a:srgbClr val="FFFFFF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wmf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 rot="21100200">
            <a:off x="0" y="1700280"/>
            <a:ext cx="8636040" cy="3968640"/>
          </a:xfrm>
          <a:custGeom>
            <a:avLst/>
            <a:gdLst/>
            <a:ahLst/>
            <a:cxnLst/>
            <a:rect l="0" t="0" r="r" b="b"/>
            <a:pathLst>
              <a:path w="23991" h="11037">
                <a:moveTo>
                  <a:pt x="2391" y="9"/>
                </a:moveTo>
                <a:lnTo>
                  <a:pt x="21588" y="0"/>
                </a:lnTo>
                <a:moveTo>
                  <a:pt x="0" y="11036"/>
                </a:moveTo>
                <a:lnTo>
                  <a:pt x="23990" y="11023"/>
                </a:lnTo>
              </a:path>
            </a:pathLst>
          </a:custGeom>
          <a:gradFill rotWithShape="0">
            <a:gsLst>
              <a:gs pos="0">
                <a:srgbClr val="520402"/>
              </a:gs>
              <a:gs pos="100000">
                <a:srgbClr val="FFCC00"/>
              </a:gs>
            </a:gsLst>
            <a:lin ang="5400000"/>
          </a:gradFill>
          <a:ln w="12600">
            <a:solidFill>
              <a:srgbClr val="B2B2B2"/>
            </a:solidFill>
            <a:miter/>
          </a:ln>
          <a:effectLst>
            <a:outerShdw dist="153753" dir="2700000">
              <a:srgbClr val="875B0D">
                <a:alpha val="7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Ctr="1">
            <a:noAutofit/>
          </a:bodyPr>
          <a:lstStyle/>
          <a:p>
            <a:r>
              <a:rPr lang="en-US" sz="1800" b="0" strike="noStrike" spc="1">
                <a:solidFill>
                  <a:srgbClr val="FFFFFF"/>
                </a:solidFill>
                <a:latin typeface="Arial"/>
              </a:rPr>
              <a:t>Откуда хлеб пришёл?</a:t>
            </a:r>
            <a:endParaRPr lang="en-US" sz="1800" b="0" strike="noStrike" spc="1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120" name="CustomShape 2"/>
          <p:cNvSpPr/>
          <p:nvPr/>
        </p:nvSpPr>
        <p:spPr>
          <a:xfrm rot="20210400">
            <a:off x="2770920" y="1223280"/>
            <a:ext cx="5761080" cy="7409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9600" b="0" strike="noStrike" spc="-1">
                <a:solidFill>
                  <a:srgbClr val="000066"/>
                </a:solidFill>
                <a:latin typeface="Monotype Corsiva"/>
              </a:rPr>
              <a:t>Откуда хлебушек пришёл?</a:t>
            </a:r>
            <a:endParaRPr lang="en-US" sz="96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1" name="Рисунок 120"/>
          <p:cNvPicPr/>
          <p:nvPr/>
        </p:nvPicPr>
        <p:blipFill>
          <a:blip r:embed="rId2"/>
          <a:stretch/>
        </p:blipFill>
        <p:spPr>
          <a:xfrm>
            <a:off x="8028000" y="6165720"/>
            <a:ext cx="304920" cy="30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restart="whenNotActive" fill="hold" nodeType="interactiveSeq">
                <p:childTnLst>
                  <p:par>
                    <p:cTn id="3" fill="hold"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336328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3" descr="117248198072989.jpg"/>
          <p:cNvPicPr/>
          <p:nvPr/>
        </p:nvPicPr>
        <p:blipFill>
          <a:blip r:embed="rId2"/>
          <a:stretch/>
        </p:blipFill>
        <p:spPr>
          <a:xfrm>
            <a:off x="179280" y="0"/>
            <a:ext cx="2428920" cy="25383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23" name="Рисунок 4" descr="ceh5p.JPG"/>
          <p:cNvPicPr/>
          <p:nvPr/>
        </p:nvPicPr>
        <p:blipFill>
          <a:blip r:embed="rId3"/>
          <a:stretch/>
        </p:blipFill>
        <p:spPr>
          <a:xfrm>
            <a:off x="3492360" y="404640"/>
            <a:ext cx="3024360" cy="21020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24" name="Рисунок 5" descr="00010754.jpg"/>
          <p:cNvPicPr/>
          <p:nvPr/>
        </p:nvPicPr>
        <p:blipFill>
          <a:blip r:embed="rId4"/>
          <a:stretch/>
        </p:blipFill>
        <p:spPr>
          <a:xfrm>
            <a:off x="6300720" y="3500280"/>
            <a:ext cx="2489400" cy="3143520"/>
          </a:xfrm>
          <a:prstGeom prst="rect">
            <a:avLst/>
          </a:prstGeom>
          <a:ln w="76320">
            <a:solidFill>
              <a:srgbClr val="CCCC00"/>
            </a:solidFill>
            <a:custDash>
              <a:ds d="0" sp="0"/>
            </a:custDash>
            <a:miter/>
          </a:ln>
        </p:spPr>
      </p:pic>
      <p:pic>
        <p:nvPicPr>
          <p:cNvPr id="125" name="Рисунок 6" descr="00010770.jpg"/>
          <p:cNvPicPr/>
          <p:nvPr/>
        </p:nvPicPr>
        <p:blipFill>
          <a:blip r:embed="rId5"/>
          <a:stretch/>
        </p:blipFill>
        <p:spPr>
          <a:xfrm>
            <a:off x="6948360" y="260280"/>
            <a:ext cx="1828800" cy="2303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26" name="Рисунок 7" descr="170155.JPEG"/>
          <p:cNvPicPr/>
          <p:nvPr/>
        </p:nvPicPr>
        <p:blipFill>
          <a:blip r:embed="rId6"/>
          <a:stretch/>
        </p:blipFill>
        <p:spPr>
          <a:xfrm>
            <a:off x="2987640" y="4005360"/>
            <a:ext cx="3009960" cy="25081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27" name="Рисунок 8" descr="khleb2.jpg"/>
          <p:cNvPicPr/>
          <p:nvPr/>
        </p:nvPicPr>
        <p:blipFill>
          <a:blip r:embed="rId7"/>
          <a:stretch/>
        </p:blipFill>
        <p:spPr>
          <a:xfrm>
            <a:off x="324000" y="3535200"/>
            <a:ext cx="2214360" cy="3322800"/>
          </a:xfrm>
          <a:prstGeom prst="rect">
            <a:avLst/>
          </a:prstGeom>
          <a:ln w="57240">
            <a:solidFill>
              <a:srgbClr val="CCCC00"/>
            </a:solidFill>
            <a:miter/>
          </a:ln>
        </p:spPr>
      </p:pic>
      <p:sp>
        <p:nvSpPr>
          <p:cNvPr id="128" name="CustomShape 1"/>
          <p:cNvSpPr/>
          <p:nvPr/>
        </p:nvSpPr>
        <p:spPr>
          <a:xfrm>
            <a:off x="-46080" y="2569320"/>
            <a:ext cx="8363160" cy="137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r>
              <a:rPr lang="en-US" sz="2800" b="1" strike="noStrike" spc="-1">
                <a:solidFill>
                  <a:srgbClr val="000066"/>
                </a:solidFill>
                <a:latin typeface="Arial"/>
              </a:rPr>
              <a:t>Как хлеб на стол, так и стол престол, а как хлеба ни куска, так и стол доска.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-360" y="357120"/>
            <a:ext cx="8715240" cy="6167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spcBef>
                <a:spcPts val="848"/>
              </a:spcBef>
            </a:pPr>
            <a:r>
              <a:rPr lang="en-US" sz="3400" b="0" strike="noStrike" spc="-1">
                <a:solidFill>
                  <a:srgbClr val="FFFFCC"/>
                </a:solidFill>
                <a:latin typeface="Times New Roman"/>
              </a:rPr>
              <a:t>– В детстве я думал, что батоны растут на поле, – сказал Саша.</a:t>
            </a:r>
            <a:endParaRPr lang="en-US" sz="3400" b="0" strike="noStrike" spc="-1">
              <a:solidFill>
                <a:srgbClr val="FFFFFF"/>
              </a:solidFill>
              <a:latin typeface="Times New Roman"/>
            </a:endParaRPr>
          </a:p>
          <a:p>
            <a:pPr algn="ctr">
              <a:spcBef>
                <a:spcPts val="848"/>
              </a:spcBef>
            </a:pPr>
            <a:endParaRPr lang="en-US" sz="3400" b="0" strike="noStrike" spc="-1">
              <a:solidFill>
                <a:srgbClr val="FFFFFF"/>
              </a:solidFill>
              <a:latin typeface="Times New Roman"/>
            </a:endParaRPr>
          </a:p>
          <a:p>
            <a:pPr algn="ctr">
              <a:spcBef>
                <a:spcPts val="848"/>
              </a:spcBef>
            </a:pPr>
            <a:r>
              <a:rPr lang="en-US" sz="3400" b="0" strike="noStrike" spc="-1">
                <a:solidFill>
                  <a:srgbClr val="FFFFCC"/>
                </a:solidFill>
                <a:latin typeface="Times New Roman"/>
              </a:rPr>
              <a:t>– А я думал</a:t>
            </a:r>
            <a:r>
              <a:rPr lang="en-US" sz="3400" b="0" strike="noStrike" spc="-1">
                <a:solidFill>
                  <a:srgbClr val="FFFFCC"/>
                </a:solidFill>
                <a:latin typeface="Arial"/>
              </a:rPr>
              <a:t>а</a:t>
            </a:r>
            <a:r>
              <a:rPr lang="en-US" sz="3400" b="0" strike="noStrike" spc="-1">
                <a:solidFill>
                  <a:srgbClr val="FFFFCC"/>
                </a:solidFill>
                <a:latin typeface="Times New Roman"/>
              </a:rPr>
              <a:t>, что хлеб делают в магазине!</a:t>
            </a:r>
            <a:endParaRPr lang="en-US" sz="3400" b="0" strike="noStrike" spc="-1">
              <a:solidFill>
                <a:srgbClr val="FFFFFF"/>
              </a:solidFill>
              <a:latin typeface="Times New Roman"/>
            </a:endParaRPr>
          </a:p>
          <a:p>
            <a:pPr algn="ctr">
              <a:spcBef>
                <a:spcPts val="848"/>
              </a:spcBef>
            </a:pPr>
            <a:endParaRPr lang="en-US" sz="3400" b="0" strike="noStrike" spc="-1">
              <a:solidFill>
                <a:srgbClr val="FFFFFF"/>
              </a:solidFill>
              <a:latin typeface="Times New Roman"/>
            </a:endParaRPr>
          </a:p>
          <a:p>
            <a:pPr algn="ctr">
              <a:spcBef>
                <a:spcPts val="1100"/>
              </a:spcBef>
            </a:pPr>
            <a:r>
              <a:rPr lang="en-US" sz="3400" b="0" strike="noStrike" spc="-1">
                <a:solidFill>
                  <a:srgbClr val="FFFFCC"/>
                </a:solidFill>
                <a:latin typeface="Times New Roman"/>
              </a:rPr>
              <a:t>–</a:t>
            </a:r>
            <a:r>
              <a:rPr lang="en-US" sz="3900" b="1" i="1" strike="noStrike" spc="-1">
                <a:solidFill>
                  <a:srgbClr val="FEEC94"/>
                </a:solidFill>
                <a:latin typeface="Times New Roman"/>
                <a:ea typeface="Times New Roman"/>
              </a:rPr>
              <a:t>– </a:t>
            </a:r>
            <a:r>
              <a:rPr lang="en-US" sz="4400" b="1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Как же появился хлеб?</a:t>
            </a:r>
            <a:endParaRPr lang="en-US" sz="4400" b="0" strike="noStrike" spc="-1">
              <a:solidFill>
                <a:srgbClr val="FFFFFF"/>
              </a:solidFill>
              <a:latin typeface="Times New Roman"/>
            </a:endParaRPr>
          </a:p>
          <a:p>
            <a:pPr algn="ctr">
              <a:lnSpc>
                <a:spcPct val="100000"/>
              </a:lnSpc>
              <a:spcBef>
                <a:spcPts val="1100"/>
              </a:spcBef>
            </a:pPr>
            <a:endParaRPr lang="en-US" sz="4400" b="0" strike="noStrike" spc="-1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130" name="Рисунок 3" descr="1158.gif"/>
          <p:cNvPicPr/>
          <p:nvPr/>
        </p:nvPicPr>
        <p:blipFill>
          <a:blip r:embed="rId2"/>
          <a:stretch/>
        </p:blipFill>
        <p:spPr>
          <a:xfrm>
            <a:off x="7885080" y="692280"/>
            <a:ext cx="1071720" cy="1928520"/>
          </a:xfrm>
          <a:prstGeom prst="rect">
            <a:avLst/>
          </a:prstGeom>
          <a:ln>
            <a:noFill/>
          </a:ln>
        </p:spPr>
      </p:pic>
      <p:pic>
        <p:nvPicPr>
          <p:cNvPr id="131" name="Рисунок 4" descr="Рисунок1.gif"/>
          <p:cNvPicPr/>
          <p:nvPr/>
        </p:nvPicPr>
        <p:blipFill>
          <a:blip r:embed="rId3"/>
          <a:stretch/>
        </p:blipFill>
        <p:spPr>
          <a:xfrm>
            <a:off x="324000" y="3716280"/>
            <a:ext cx="1428480" cy="2527200"/>
          </a:xfrm>
          <a:prstGeom prst="rect">
            <a:avLst/>
          </a:prstGeom>
          <a:ln>
            <a:noFill/>
          </a:ln>
        </p:spPr>
      </p:pic>
      <p:pic>
        <p:nvPicPr>
          <p:cNvPr id="132" name="Рисунок 5" descr="J0234010.WMF"/>
          <p:cNvPicPr/>
          <p:nvPr/>
        </p:nvPicPr>
        <p:blipFill>
          <a:blip r:embed="rId4"/>
          <a:stretch/>
        </p:blipFill>
        <p:spPr>
          <a:xfrm rot="2388600">
            <a:off x="468000" y="836640"/>
            <a:ext cx="1165320" cy="955800"/>
          </a:xfrm>
          <a:prstGeom prst="rect">
            <a:avLst/>
          </a:prstGeom>
          <a:ln>
            <a:noFill/>
          </a:ln>
        </p:spPr>
      </p:pic>
      <p:pic>
        <p:nvPicPr>
          <p:cNvPr id="133" name="Рисунок 7" descr="baranki24-03.jpg"/>
          <p:cNvPicPr/>
          <p:nvPr/>
        </p:nvPicPr>
        <p:blipFill>
          <a:blip r:embed="rId5"/>
          <a:stretch/>
        </p:blipFill>
        <p:spPr>
          <a:xfrm>
            <a:off x="7020000" y="4437000"/>
            <a:ext cx="1946160" cy="15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33" dur="5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3708360" y="620640"/>
            <a:ext cx="521496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         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1927440" y="0"/>
            <a:ext cx="479700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0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Когда и где родился хлеб?</a:t>
            </a:r>
            <a:r>
              <a:rPr lang="en-US" sz="32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 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6" name="Рисунок 4" descr="первобытная охота.JPG"/>
          <p:cNvPicPr/>
          <p:nvPr/>
        </p:nvPicPr>
        <p:blipFill>
          <a:blip r:embed="rId2"/>
          <a:stretch/>
        </p:blipFill>
        <p:spPr>
          <a:xfrm>
            <a:off x="468360" y="2133720"/>
            <a:ext cx="4408560" cy="36097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37" name="CustomShape 3"/>
          <p:cNvSpPr/>
          <p:nvPr/>
        </p:nvSpPr>
        <p:spPr>
          <a:xfrm>
            <a:off x="214200" y="3687840"/>
            <a:ext cx="5214960" cy="39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TextShape 4"/>
          <p:cNvSpPr txBox="1"/>
          <p:nvPr/>
        </p:nvSpPr>
        <p:spPr>
          <a:xfrm>
            <a:off x="5105520" y="170028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 marL="342720" indent="-342720">
              <a:lnSpc>
                <a:spcPct val="8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</a:rPr>
              <a:t>Впервые хлеб появился на земле свыше пятнадцати тысяч лет назад. Жизнь наших предков в те далекие времена была нелёгкой. Главной заботой была забота о пропитании. В поисках пищи они-то и обратили внимание на злаковые растения. Эти злаки являются предками нынешних пшеницы, ржи, овса, ячменя. </a:t>
            </a:r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457200" y="27756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i="1" strike="noStrike" spc="-1">
                <a:solidFill>
                  <a:srgbClr val="FFFFFF"/>
                </a:solidFill>
                <a:latin typeface="Times New Roman"/>
              </a:rPr>
              <a:t>Когда и где родился хлеб?</a:t>
            </a:r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140" name="TextShape 2"/>
          <p:cNvSpPr txBox="1"/>
          <p:nvPr/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 marL="342720" indent="-342720"/>
            <a:r>
              <a:rPr lang="en-US" sz="2800" b="0" strike="noStrike" spc="-1">
                <a:solidFill>
                  <a:srgbClr val="FFFFCC"/>
                </a:solidFill>
                <a:latin typeface="Times New Roman"/>
              </a:rPr>
              <a:t>Древние люди заметили, что брошенное в землю зерно возвращает несколько зерен, что на рыхлой и влажной земле вырастает больше зерен. Долгое время люди употребляли в пищу зерна в сыром виде, затем научились растирать их между камнями, получая крупу, и варить ее. Так появились первые жернова, первая мука, первый хлеб. Первый хлеб имел вид жидкой каши. Она и является прародительницей хлеба.  </a:t>
            </a:r>
            <a:endParaRPr lang="en-US" sz="28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697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endParaRPr lang="en-US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Рисунок 3" descr="457.jpg"/>
          <p:cNvPicPr/>
          <p:nvPr/>
        </p:nvPicPr>
        <p:blipFill>
          <a:blip r:embed="rId2"/>
          <a:stretch/>
        </p:blipFill>
        <p:spPr>
          <a:xfrm>
            <a:off x="3203640" y="1341360"/>
            <a:ext cx="3524040" cy="51847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42" name="Рисунок 7" descr="J0295767.WMF"/>
          <p:cNvPicPr/>
          <p:nvPr/>
        </p:nvPicPr>
        <p:blipFill>
          <a:blip r:embed="rId3"/>
          <a:stretch/>
        </p:blipFill>
        <p:spPr>
          <a:xfrm>
            <a:off x="0" y="4429080"/>
            <a:ext cx="1739880" cy="1571760"/>
          </a:xfrm>
          <a:prstGeom prst="rect">
            <a:avLst/>
          </a:prstGeom>
          <a:ln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2074680" y="428760"/>
            <a:ext cx="2753280" cy="82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Пшеница</a:t>
            </a:r>
            <a:endParaRPr lang="en-US" sz="4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276720" y="0"/>
            <a:ext cx="2428920" cy="916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54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Рожь</a:t>
            </a:r>
            <a:endParaRPr lang="en-US" sz="5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5" name="Рисунок 2" descr="prnim.php.jpg"/>
          <p:cNvPicPr/>
          <p:nvPr/>
        </p:nvPicPr>
        <p:blipFill>
          <a:blip r:embed="rId2"/>
          <a:stretch/>
        </p:blipFill>
        <p:spPr>
          <a:xfrm>
            <a:off x="2050920" y="2781360"/>
            <a:ext cx="4824720" cy="361800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46" name="Рисунок 3" descr="ear.jpg"/>
          <p:cNvPicPr/>
          <p:nvPr/>
        </p:nvPicPr>
        <p:blipFill>
          <a:blip r:embed="rId3"/>
          <a:stretch/>
        </p:blipFill>
        <p:spPr>
          <a:xfrm>
            <a:off x="395280" y="765000"/>
            <a:ext cx="2981160" cy="22370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47" name="Рисунок 4" descr="img98126.jpg"/>
          <p:cNvPicPr/>
          <p:nvPr/>
        </p:nvPicPr>
        <p:blipFill>
          <a:blip r:embed="rId4"/>
          <a:stretch/>
        </p:blipFill>
        <p:spPr>
          <a:xfrm>
            <a:off x="5796000" y="620640"/>
            <a:ext cx="3143160" cy="2357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48" name="Рисунок 5" descr="J0299483.WMF"/>
          <p:cNvPicPr/>
          <p:nvPr/>
        </p:nvPicPr>
        <p:blipFill>
          <a:blip r:embed="rId5"/>
          <a:stretch/>
        </p:blipFill>
        <p:spPr>
          <a:xfrm>
            <a:off x="6500880" y="3929040"/>
            <a:ext cx="1500120" cy="1924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Рисунок 148"/>
          <p:cNvPicPr/>
          <p:nvPr/>
        </p:nvPicPr>
        <p:blipFill>
          <a:blip r:embed="rId2"/>
          <a:stretch/>
        </p:blipFill>
        <p:spPr>
          <a:xfrm>
            <a:off x="1476360" y="333360"/>
            <a:ext cx="6551640" cy="491328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50" name="CustomShape 1"/>
          <p:cNvSpPr/>
          <p:nvPr/>
        </p:nvSpPr>
        <p:spPr>
          <a:xfrm>
            <a:off x="468360" y="5950080"/>
            <a:ext cx="8280360" cy="396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CustomShape 2"/>
          <p:cNvSpPr/>
          <p:nvPr/>
        </p:nvSpPr>
        <p:spPr>
          <a:xfrm>
            <a:off x="468360" y="5950080"/>
            <a:ext cx="7991280" cy="396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3"/>
          <p:cNvSpPr/>
          <p:nvPr/>
        </p:nvSpPr>
        <p:spPr>
          <a:xfrm>
            <a:off x="900000" y="5516640"/>
            <a:ext cx="7488360" cy="862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247"/>
              </a:spcBef>
            </a:pPr>
            <a:r>
              <a:rPr lang="en-US" sz="2000" b="1" strike="noStrike" spc="-1">
                <a:solidFill>
                  <a:srgbClr val="FFFFCC"/>
                </a:solidFill>
                <a:latin typeface="Arial"/>
              </a:rPr>
              <a:t>Зима. Спит земля… . А что ей снится? Спелая пшеница.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>
              <a:spcBef>
                <a:spcPts val="1247"/>
              </a:spcBef>
            </a:pPr>
            <a:r>
              <a:rPr lang="en-US" sz="2000" b="1" strike="noStrike" spc="-1">
                <a:solidFill>
                  <a:srgbClr val="FFFFCC"/>
                </a:solidFill>
                <a:latin typeface="Arial"/>
              </a:rPr>
              <a:t>Ну, а людям не до сна. Приходи скорей, весна!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457200" y="27756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i="1" strike="noStrike" spc="-1">
                <a:solidFill>
                  <a:srgbClr val="FFFFFF"/>
                </a:solidFill>
                <a:latin typeface="Times New Roman"/>
              </a:rPr>
              <a:t>Как хлеб к нам приходит.</a:t>
            </a:r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5105520" y="191628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697"/>
              </a:spcBef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</a:rPr>
              <a:t>Трактора выходят в степи </a:t>
            </a:r>
            <a:endParaRPr lang="en-US" sz="28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697"/>
              </a:spcBef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</a:rPr>
              <a:t>Тянут плуги на прицепе                 Режьте, плуги, как ножом                Сочный, жирный чернозём! </a:t>
            </a:r>
            <a:endParaRPr lang="en-US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155" name="Рисунок 4" descr="s000239_497327.jpg"/>
          <p:cNvPicPr/>
          <p:nvPr/>
        </p:nvPicPr>
        <p:blipFill>
          <a:blip r:embed="rId2"/>
          <a:stretch/>
        </p:blipFill>
        <p:spPr>
          <a:xfrm>
            <a:off x="468360" y="1773360"/>
            <a:ext cx="4038480" cy="40370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4884480" y="907560"/>
            <a:ext cx="4259160" cy="52182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598"/>
              </a:spcBef>
            </a:pP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598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157" name="Рисунок 4" descr="s000239_497327.jpg"/>
          <p:cNvPicPr/>
          <p:nvPr/>
        </p:nvPicPr>
        <p:blipFill>
          <a:blip r:embed="rId2"/>
          <a:stretch/>
        </p:blipFill>
        <p:spPr>
          <a:xfrm>
            <a:off x="5508720" y="1052640"/>
            <a:ext cx="2957400" cy="3168360"/>
          </a:xfrm>
          <a:prstGeom prst="rect">
            <a:avLst/>
          </a:prstGeom>
          <a:ln w="57240">
            <a:solidFill>
              <a:srgbClr val="CCCC00"/>
            </a:solidFill>
            <a:miter/>
          </a:ln>
        </p:spPr>
      </p:pic>
      <p:pic>
        <p:nvPicPr>
          <p:cNvPr id="158" name="Рисунок 157"/>
          <p:cNvPicPr/>
          <p:nvPr/>
        </p:nvPicPr>
        <p:blipFill>
          <a:blip r:embed="rId3"/>
          <a:stretch/>
        </p:blipFill>
        <p:spPr>
          <a:xfrm>
            <a:off x="1692360" y="981000"/>
            <a:ext cx="2662200" cy="2322720"/>
          </a:xfrm>
          <a:prstGeom prst="rect">
            <a:avLst/>
          </a:prstGeom>
          <a:ln w="57240">
            <a:solidFill>
              <a:srgbClr val="CCCC00"/>
            </a:solidFill>
            <a:miter/>
          </a:ln>
        </p:spPr>
      </p:pic>
      <p:pic>
        <p:nvPicPr>
          <p:cNvPr id="159" name="Рисунок 158"/>
          <p:cNvPicPr/>
          <p:nvPr/>
        </p:nvPicPr>
        <p:blipFill>
          <a:blip r:embed="rId4"/>
          <a:stretch/>
        </p:blipFill>
        <p:spPr>
          <a:xfrm>
            <a:off x="395280" y="3789360"/>
            <a:ext cx="3024360" cy="2278080"/>
          </a:xfrm>
          <a:prstGeom prst="rect">
            <a:avLst/>
          </a:prstGeom>
          <a:ln w="57240">
            <a:solidFill>
              <a:srgbClr val="CCCC00"/>
            </a:solidFill>
            <a:miter/>
          </a:ln>
        </p:spPr>
      </p:pic>
      <p:sp>
        <p:nvSpPr>
          <p:cNvPr id="160" name="CustomShape 2"/>
          <p:cNvSpPr/>
          <p:nvPr/>
        </p:nvSpPr>
        <p:spPr>
          <a:xfrm>
            <a:off x="827640" y="333360"/>
            <a:ext cx="1619280" cy="581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r>
              <a:rPr lang="en-US" sz="3200" b="0" strike="noStrike" spc="-1">
                <a:solidFill>
                  <a:srgbClr val="FFFFCC"/>
                </a:solidFill>
                <a:latin typeface="Arial"/>
              </a:rPr>
              <a:t>раньше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5867280" y="404640"/>
            <a:ext cx="1656000" cy="520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749"/>
              </a:spcBef>
            </a:pPr>
            <a:r>
              <a:rPr lang="en-US" sz="2800" b="0" strike="noStrike" spc="-1">
                <a:solidFill>
                  <a:srgbClr val="FFFFCC"/>
                </a:solidFill>
                <a:latin typeface="Arial"/>
              </a:rPr>
              <a:t>сейчас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2" name="Рисунок 161"/>
          <p:cNvPicPr/>
          <p:nvPr/>
        </p:nvPicPr>
        <p:blipFill>
          <a:blip r:embed="rId5"/>
          <a:stretch/>
        </p:blipFill>
        <p:spPr>
          <a:xfrm>
            <a:off x="5292720" y="2924280"/>
            <a:ext cx="3203640" cy="2392200"/>
          </a:xfrm>
          <a:prstGeom prst="rect">
            <a:avLst/>
          </a:prstGeom>
          <a:ln w="57240">
            <a:solidFill>
              <a:srgbClr val="CCCC00"/>
            </a:solidFill>
            <a:miter/>
          </a:ln>
        </p:spPr>
      </p:pic>
      <p:sp>
        <p:nvSpPr>
          <p:cNvPr id="163" name="CustomShape 4"/>
          <p:cNvSpPr/>
          <p:nvPr/>
        </p:nvSpPr>
        <p:spPr>
          <a:xfrm>
            <a:off x="395280" y="5851440"/>
            <a:ext cx="406728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Сеял сеятель старинный                Из лукошка – решета    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ustomShape 5"/>
          <p:cNvSpPr/>
          <p:nvPr/>
        </p:nvSpPr>
        <p:spPr>
          <a:xfrm>
            <a:off x="5222880" y="5271840"/>
            <a:ext cx="392112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Нынче сеялка – машина                Этим делом занята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ustomShape 6"/>
          <p:cNvSpPr/>
          <p:nvPr/>
        </p:nvSpPr>
        <p:spPr>
          <a:xfrm>
            <a:off x="1476360" y="3284640"/>
            <a:ext cx="3024360" cy="398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247"/>
              </a:spcBef>
            </a:pPr>
            <a:r>
              <a:rPr lang="en-US" sz="2000" b="1" strike="noStrike" spc="-1">
                <a:solidFill>
                  <a:srgbClr val="FFFFCC"/>
                </a:solidFill>
                <a:latin typeface="Arial"/>
              </a:rPr>
              <a:t>Вот старинная соха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8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571680" y="214200"/>
            <a:ext cx="764352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            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5143680" y="4572000"/>
            <a:ext cx="3714480" cy="1800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Из зёрен вырастают колоски.  В каждом колосе много новых зёрен.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0" y="1143000"/>
            <a:ext cx="535788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9" name="Рисунок 5" descr="ee3ff110578e.jpg"/>
          <p:cNvPicPr/>
          <p:nvPr/>
        </p:nvPicPr>
        <p:blipFill>
          <a:blip r:embed="rId2"/>
          <a:stretch/>
        </p:blipFill>
        <p:spPr>
          <a:xfrm>
            <a:off x="324000" y="1052640"/>
            <a:ext cx="3725640" cy="49687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70" name="CustomShape 4"/>
          <p:cNvSpPr/>
          <p:nvPr/>
        </p:nvSpPr>
        <p:spPr>
          <a:xfrm>
            <a:off x="324000" y="5950080"/>
            <a:ext cx="3671640" cy="1191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248"/>
              </a:spcBef>
            </a:pPr>
            <a:r>
              <a:rPr lang="en-US" sz="3600" b="1" strike="noStrike" spc="-1">
                <a:solidFill>
                  <a:srgbClr val="FFFFCC"/>
                </a:solidFill>
                <a:latin typeface="Monotype Corsiva"/>
              </a:rPr>
              <a:t>Всходы пшеницы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ustomShape 5"/>
          <p:cNvSpPr/>
          <p:nvPr/>
        </p:nvSpPr>
        <p:spPr>
          <a:xfrm>
            <a:off x="4140360" y="1135080"/>
            <a:ext cx="4859280" cy="82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Продолжается рассказ, всходы дружные у нас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3" dur="5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br/>
            <a:endParaRPr lang="en-US" sz="4400" b="1" strike="noStrike" spc="-1">
              <a:solidFill>
                <a:srgbClr val="FEEC94"/>
              </a:solidFill>
              <a:latin typeface="Times New Roman"/>
            </a:endParaRPr>
          </a:p>
        </p:txBody>
      </p:sp>
      <p:pic>
        <p:nvPicPr>
          <p:cNvPr id="173" name="Рисунок 4" descr="507_ma_p172.jpg"/>
          <p:cNvPicPr/>
          <p:nvPr/>
        </p:nvPicPr>
        <p:blipFill>
          <a:blip r:embed="rId2"/>
          <a:stretch/>
        </p:blipFill>
        <p:spPr>
          <a:xfrm>
            <a:off x="250920" y="189000"/>
            <a:ext cx="4038480" cy="4319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74" name="Рисунок 5" descr="2325_.jpg"/>
          <p:cNvPicPr/>
          <p:nvPr/>
        </p:nvPicPr>
        <p:blipFill>
          <a:blip r:embed="rId3"/>
          <a:stretch/>
        </p:blipFill>
        <p:spPr>
          <a:xfrm>
            <a:off x="4284720" y="476280"/>
            <a:ext cx="4619520" cy="38163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75" name="CustomShape 2"/>
          <p:cNvSpPr/>
          <p:nvPr/>
        </p:nvSpPr>
        <p:spPr>
          <a:xfrm>
            <a:off x="395280" y="4941720"/>
            <a:ext cx="8280360" cy="131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247"/>
              </a:spcBef>
            </a:pPr>
            <a:r>
              <a:rPr lang="ru-RU" sz="2000" b="1" strike="noStrike" spc="-1">
                <a:solidFill>
                  <a:srgbClr val="FFFFCC"/>
                </a:solidFill>
                <a:latin typeface="Arial"/>
              </a:rPr>
              <a:t>Урожай поспел у нас .   Выплывают в степь комбайны .                Словно в море корабли.   Ох, машинища какая!  Ну, комбайнер, покажи!   Как из колоса тугого   выбивается зерно .   Как ?- пожалуйста, готово! –     В бункер сыплется оно .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0" y="0"/>
            <a:ext cx="650088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7" name="Рисунок 6" descr="brno_muzeum_1375.jpg"/>
          <p:cNvPicPr/>
          <p:nvPr/>
        </p:nvPicPr>
        <p:blipFill>
          <a:blip r:embed="rId2"/>
          <a:stretch/>
        </p:blipFill>
        <p:spPr>
          <a:xfrm>
            <a:off x="179280" y="404640"/>
            <a:ext cx="4542120" cy="3022920"/>
          </a:xfrm>
          <a:prstGeom prst="rect">
            <a:avLst/>
          </a:prstGeom>
          <a:ln>
            <a:noFill/>
          </a:ln>
        </p:spPr>
      </p:pic>
      <p:pic>
        <p:nvPicPr>
          <p:cNvPr id="178" name="Рисунок 7" descr="big_ekonomika_rossii_selskoe_hozyaystvo_1.jpg"/>
          <p:cNvPicPr/>
          <p:nvPr/>
        </p:nvPicPr>
        <p:blipFill>
          <a:blip r:embed="rId3"/>
          <a:stretch/>
        </p:blipFill>
        <p:spPr>
          <a:xfrm>
            <a:off x="250920" y="3716280"/>
            <a:ext cx="2600280" cy="2737080"/>
          </a:xfrm>
          <a:prstGeom prst="rect">
            <a:avLst/>
          </a:prstGeom>
          <a:ln>
            <a:noFill/>
          </a:ln>
        </p:spPr>
      </p:pic>
      <p:pic>
        <p:nvPicPr>
          <p:cNvPr id="179" name="Рисунок 178"/>
          <p:cNvPicPr/>
          <p:nvPr/>
        </p:nvPicPr>
        <p:blipFill>
          <a:blip r:embed="rId4"/>
          <a:stretch/>
        </p:blipFill>
        <p:spPr>
          <a:xfrm>
            <a:off x="4788000" y="765000"/>
            <a:ext cx="4356000" cy="3281400"/>
          </a:xfrm>
          <a:prstGeom prst="rect">
            <a:avLst/>
          </a:prstGeom>
          <a:ln>
            <a:noFill/>
          </a:ln>
        </p:spPr>
      </p:pic>
      <p:sp>
        <p:nvSpPr>
          <p:cNvPr id="180" name="CustomShape 2"/>
          <p:cNvSpPr/>
          <p:nvPr/>
        </p:nvSpPr>
        <p:spPr>
          <a:xfrm>
            <a:off x="4140360" y="4437000"/>
            <a:ext cx="4824360" cy="2654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Хоть и собрано зерно,                      Да не хлеб ещё оно.                  Станут зёрнышки мукою                  Не дадут и ей покою .                       На большой хлебозавод                 Грузовик муку везёт.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3121200" y="357120"/>
            <a:ext cx="597348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Там его растирают в муку –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6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 мелют</a:t>
            </a:r>
            <a:r>
              <a:rPr lang="en-US" sz="32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.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2" name="Рисунок 2" descr="21.jpg"/>
          <p:cNvPicPr/>
          <p:nvPr/>
        </p:nvPicPr>
        <p:blipFill>
          <a:blip r:embed="rId2"/>
          <a:stretch/>
        </p:blipFill>
        <p:spPr>
          <a:xfrm>
            <a:off x="395280" y="1557360"/>
            <a:ext cx="5027760" cy="5300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83" name="Рисунок 182"/>
          <p:cNvPicPr/>
          <p:nvPr/>
        </p:nvPicPr>
        <p:blipFill>
          <a:blip r:embed="rId3"/>
          <a:stretch/>
        </p:blipFill>
        <p:spPr>
          <a:xfrm>
            <a:off x="2771640" y="1628640"/>
            <a:ext cx="6372360" cy="45007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84" name="CustomShape 2"/>
          <p:cNvSpPr/>
          <p:nvPr/>
        </p:nvSpPr>
        <p:spPr>
          <a:xfrm>
            <a:off x="468360" y="1125360"/>
            <a:ext cx="1584360" cy="45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Раньше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ustomShape 3"/>
          <p:cNvSpPr/>
          <p:nvPr/>
        </p:nvSpPr>
        <p:spPr>
          <a:xfrm>
            <a:off x="6084720" y="1197000"/>
            <a:ext cx="1873440" cy="45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Сейчас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ustomShape 4"/>
          <p:cNvSpPr/>
          <p:nvPr/>
        </p:nvSpPr>
        <p:spPr>
          <a:xfrm>
            <a:off x="250920" y="4581360"/>
            <a:ext cx="1512720" cy="398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247"/>
              </a:spcBef>
            </a:pPr>
            <a:r>
              <a:rPr lang="en-US" sz="2000" b="1" strike="noStrike" spc="-1">
                <a:solidFill>
                  <a:srgbClr val="FFFFCC"/>
                </a:solidFill>
                <a:latin typeface="Arial"/>
              </a:rPr>
              <a:t>Жернова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7" name="Рисунок 3" descr="121735365700852.gif"/>
          <p:cNvPicPr/>
          <p:nvPr/>
        </p:nvPicPr>
        <p:blipFill>
          <a:blip r:embed="rId4"/>
          <a:stretch/>
        </p:blipFill>
        <p:spPr>
          <a:xfrm>
            <a:off x="1908000" y="4005360"/>
            <a:ext cx="2573640" cy="2636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88" name="Рисунок 4" descr="muka_dlya_sayta.jpg"/>
          <p:cNvPicPr/>
          <p:nvPr/>
        </p:nvPicPr>
        <p:blipFill>
          <a:blip r:embed="rId5"/>
          <a:stretch/>
        </p:blipFill>
        <p:spPr>
          <a:xfrm>
            <a:off x="3635280" y="4076640"/>
            <a:ext cx="2214720" cy="25653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89" name="Рисунок 5" descr="dsc_7375.jpg"/>
          <p:cNvPicPr/>
          <p:nvPr/>
        </p:nvPicPr>
        <p:blipFill>
          <a:blip r:embed="rId6"/>
          <a:stretch/>
        </p:blipFill>
        <p:spPr>
          <a:xfrm>
            <a:off x="5435640" y="4292640"/>
            <a:ext cx="1660320" cy="22143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Рисунок 10" descr="image012.jpg"/>
          <p:cNvPicPr/>
          <p:nvPr/>
        </p:nvPicPr>
        <p:blipFill>
          <a:blip r:embed="rId2"/>
          <a:stretch/>
        </p:blipFill>
        <p:spPr>
          <a:xfrm>
            <a:off x="324000" y="0"/>
            <a:ext cx="2643120" cy="38037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91" name="Рисунок 4" descr="324426783_yFYGa-S.jpg"/>
          <p:cNvPicPr/>
          <p:nvPr/>
        </p:nvPicPr>
        <p:blipFill>
          <a:blip r:embed="rId3"/>
          <a:stretch/>
        </p:blipFill>
        <p:spPr>
          <a:xfrm>
            <a:off x="755640" y="1700280"/>
            <a:ext cx="3753000" cy="287640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192" name="Рисунок 3" descr="324436430_uLwcP-S.jpg"/>
          <p:cNvPicPr/>
          <p:nvPr/>
        </p:nvPicPr>
        <p:blipFill>
          <a:blip r:embed="rId4"/>
          <a:stretch/>
        </p:blipFill>
        <p:spPr>
          <a:xfrm>
            <a:off x="250920" y="3781440"/>
            <a:ext cx="4033800" cy="30765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93" name="CustomShape 1"/>
          <p:cNvSpPr/>
          <p:nvPr/>
        </p:nvSpPr>
        <p:spPr>
          <a:xfrm>
            <a:off x="4932360" y="1341360"/>
            <a:ext cx="3887640" cy="4483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На   большом хлебозаводе                Станешь тестом ты, мука.               Там при всём честном народе                Уж нажмут тебе бока.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en-US" sz="2400" b="1" strike="noStrike" spc="-1">
                <a:solidFill>
                  <a:srgbClr val="FFFFCC"/>
                </a:solidFill>
                <a:latin typeface="Arial"/>
              </a:rPr>
              <a:t> Тесту тесно, - мало места.                               « Ох, пустите!» - шепчет тесто.                - ладно, пустим, - в печь давай.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Рисунок 193"/>
          <p:cNvPicPr/>
          <p:nvPr/>
        </p:nvPicPr>
        <p:blipFill>
          <a:blip r:embed="rId2"/>
          <a:stretch/>
        </p:blipFill>
        <p:spPr>
          <a:xfrm>
            <a:off x="250920" y="2060640"/>
            <a:ext cx="3962160" cy="4032360"/>
          </a:xfrm>
          <a:prstGeom prst="rect">
            <a:avLst/>
          </a:prstGeom>
          <a:ln w="57240">
            <a:solidFill>
              <a:srgbClr val="CCCC00"/>
            </a:solidFill>
            <a:miter/>
          </a:ln>
        </p:spPr>
      </p:pic>
      <p:pic>
        <p:nvPicPr>
          <p:cNvPr id="195" name="Рисунок 194"/>
          <p:cNvPicPr/>
          <p:nvPr/>
        </p:nvPicPr>
        <p:blipFill>
          <a:blip r:embed="rId3"/>
          <a:stretch/>
        </p:blipFill>
        <p:spPr>
          <a:xfrm>
            <a:off x="3780000" y="2349360"/>
            <a:ext cx="5364000" cy="40323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196" name="TextShape 1"/>
          <p:cNvSpPr txBox="1"/>
          <p:nvPr/>
        </p:nvSpPr>
        <p:spPr>
          <a:xfrm>
            <a:off x="456840" y="277920"/>
            <a:ext cx="7427880" cy="9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000" b="0" strike="noStrike" spc="-1">
                <a:solidFill>
                  <a:srgbClr val="FFFFCC"/>
                </a:solidFill>
                <a:latin typeface="Times New Roman"/>
              </a:rPr>
              <a:t>Пекарни</a:t>
            </a:r>
            <a:br/>
            <a:r>
              <a:rPr lang="en-US" sz="4000" b="1" strike="noStrike" spc="-1">
                <a:solidFill>
                  <a:srgbClr val="FEEC94"/>
                </a:solidFill>
                <a:latin typeface="Times New Roman"/>
              </a:rPr>
              <a:t> </a:t>
            </a:r>
          </a:p>
        </p:txBody>
      </p:sp>
      <p:sp>
        <p:nvSpPr>
          <p:cNvPr id="197" name="CustomShape 2"/>
          <p:cNvSpPr/>
          <p:nvPr/>
        </p:nvSpPr>
        <p:spPr>
          <a:xfrm>
            <a:off x="826920" y="1557360"/>
            <a:ext cx="2089440" cy="520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749"/>
              </a:spcBef>
            </a:pPr>
            <a:r>
              <a:rPr lang="en-US" sz="2800" b="1" strike="noStrike" spc="-1">
                <a:solidFill>
                  <a:srgbClr val="FFFFCC"/>
                </a:solidFill>
                <a:latin typeface="Arial"/>
              </a:rPr>
              <a:t>Раньше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6012000" y="981000"/>
            <a:ext cx="2158920" cy="520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749"/>
              </a:spcBef>
            </a:pPr>
            <a:r>
              <a:rPr lang="en-US" sz="2800" b="1" strike="noStrike" spc="-1">
                <a:solidFill>
                  <a:srgbClr val="FFFFCC"/>
                </a:solidFill>
                <a:latin typeface="Arial"/>
              </a:rPr>
              <a:t>Сейчас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Рисунок 3" descr="2285_200.jpg"/>
          <p:cNvPicPr/>
          <p:nvPr/>
        </p:nvPicPr>
        <p:blipFill>
          <a:blip r:embed="rId2"/>
          <a:stretch/>
        </p:blipFill>
        <p:spPr>
          <a:xfrm>
            <a:off x="4140360" y="3213000"/>
            <a:ext cx="4572000" cy="320040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200" name="CustomShape 1"/>
          <p:cNvSpPr/>
          <p:nvPr/>
        </p:nvSpPr>
        <p:spPr>
          <a:xfrm rot="10800000" flipV="1">
            <a:off x="6001920" y="1008000"/>
            <a:ext cx="4645080" cy="100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6000" b="1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Хлеб готов!</a:t>
            </a:r>
            <a:endParaRPr lang="en-US" sz="6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1" name="Рисунок 8" descr="big_rossiya_produktyi_pitaniya_selskoe_hozyaystvo_1.jpg"/>
          <p:cNvPicPr/>
          <p:nvPr/>
        </p:nvPicPr>
        <p:blipFill>
          <a:blip r:embed="rId3"/>
          <a:stretch/>
        </p:blipFill>
        <p:spPr>
          <a:xfrm>
            <a:off x="324000" y="1052640"/>
            <a:ext cx="4608360" cy="33177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-360" y="1628280"/>
            <a:ext cx="5219640" cy="44974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</a:pPr>
            <a:r>
              <a:rPr lang="en-US" sz="3200" b="1" strike="noStrike" spc="-1">
                <a:solidFill>
                  <a:srgbClr val="FFFFCC"/>
                </a:solidFill>
                <a:latin typeface="Times New Roman"/>
              </a:rPr>
              <a:t>Народился каравай.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799"/>
              </a:spcBef>
            </a:pPr>
            <a:r>
              <a:rPr lang="en-US" sz="3200" b="1" strike="noStrike" spc="-1">
                <a:solidFill>
                  <a:srgbClr val="FFFFCC"/>
                </a:solidFill>
                <a:latin typeface="Times New Roman"/>
              </a:rPr>
              <a:t> В нем земли родимой соки  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799"/>
              </a:spcBef>
            </a:pPr>
            <a:r>
              <a:rPr lang="en-US" sz="3200" b="1" strike="noStrike" spc="-1">
                <a:solidFill>
                  <a:srgbClr val="FFFFCC"/>
                </a:solidFill>
                <a:latin typeface="Times New Roman"/>
              </a:rPr>
              <a:t>Солнца свет весёлый в нем… 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799"/>
              </a:spcBef>
            </a:pPr>
            <a:r>
              <a:rPr lang="en-US" sz="3200" b="1" strike="noStrike" spc="-1">
                <a:solidFill>
                  <a:srgbClr val="FFFFCC"/>
                </a:solidFill>
                <a:latin typeface="Times New Roman"/>
              </a:rPr>
              <a:t>  Уплетай за обе щёки  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799"/>
              </a:spcBef>
            </a:pPr>
            <a:r>
              <a:rPr lang="en-US" sz="3200" b="1" strike="noStrike" spc="-1">
                <a:solidFill>
                  <a:srgbClr val="FFFFCC"/>
                </a:solidFill>
                <a:latin typeface="Times New Roman"/>
              </a:rPr>
              <a:t> Вырастай богатырём. 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203" name="Рисунок 202"/>
          <p:cNvPicPr/>
          <p:nvPr/>
        </p:nvPicPr>
        <p:blipFill>
          <a:blip r:embed="rId2"/>
          <a:stretch/>
        </p:blipFill>
        <p:spPr>
          <a:xfrm>
            <a:off x="5076720" y="333360"/>
            <a:ext cx="4067280" cy="30639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04" name="Рисунок 203"/>
          <p:cNvPicPr/>
          <p:nvPr/>
        </p:nvPicPr>
        <p:blipFill>
          <a:blip r:embed="rId3"/>
          <a:stretch/>
        </p:blipFill>
        <p:spPr>
          <a:xfrm>
            <a:off x="4427640" y="3645000"/>
            <a:ext cx="4395600" cy="293040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0" y="0"/>
            <a:ext cx="914400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Его везут в магазины.   Покупайте и кушайте!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6" name="Рисунок 2" descr="828.jpg"/>
          <p:cNvPicPr/>
          <p:nvPr/>
        </p:nvPicPr>
        <p:blipFill>
          <a:blip r:embed="rId2"/>
          <a:stretch/>
        </p:blipFill>
        <p:spPr>
          <a:xfrm>
            <a:off x="3276720" y="836640"/>
            <a:ext cx="5111640" cy="3833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07" name="Рисунок 4" descr="B_356x361_ourbreads.jpg"/>
          <p:cNvPicPr/>
          <p:nvPr/>
        </p:nvPicPr>
        <p:blipFill>
          <a:blip r:embed="rId3"/>
          <a:stretch/>
        </p:blipFill>
        <p:spPr>
          <a:xfrm>
            <a:off x="4859280" y="2492280"/>
            <a:ext cx="3952800" cy="400680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08" name="Рисунок 5" descr="hleb.gif"/>
          <p:cNvPicPr/>
          <p:nvPr/>
        </p:nvPicPr>
        <p:blipFill>
          <a:blip r:embed="rId4"/>
          <a:stretch/>
        </p:blipFill>
        <p:spPr>
          <a:xfrm>
            <a:off x="250920" y="692280"/>
            <a:ext cx="5041800" cy="43131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09" name="Рисунок 7" descr="06hleb3.jpg"/>
          <p:cNvPicPr/>
          <p:nvPr/>
        </p:nvPicPr>
        <p:blipFill>
          <a:blip r:embed="rId5"/>
          <a:stretch/>
        </p:blipFill>
        <p:spPr>
          <a:xfrm>
            <a:off x="468360" y="1773360"/>
            <a:ext cx="6840360" cy="47037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0" y="581400"/>
            <a:ext cx="2928960" cy="228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Вырос в поле дом,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Полон дом зерном,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Стены позолочены,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Ставни заколочены,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Ходит дом ходуном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На столбе золотом</a:t>
            </a:r>
            <a:r>
              <a:rPr lang="en-US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. 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5429160" y="642960"/>
            <a:ext cx="3929040" cy="192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Парикмахер необычный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Гладко чуб стрижёт пшеничный,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 лежат за ним вразброс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Копны золотых волос.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826920" y="3357720"/>
            <a:ext cx="2786400" cy="155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Был я сыпучим,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Потом – тягучим,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В огонь попал –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Мягким стал. 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CustomShape 4"/>
          <p:cNvSpPr/>
          <p:nvPr/>
        </p:nvSpPr>
        <p:spPr>
          <a:xfrm>
            <a:off x="2446920" y="0"/>
            <a:ext cx="4316760" cy="6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i="1" strike="noStrike" spc="-1">
                <a:solidFill>
                  <a:srgbClr val="663696"/>
                </a:solidFill>
                <a:latin typeface="Times New Roman"/>
                <a:ea typeface="Times New Roman"/>
              </a:rPr>
              <a:t>Отгадайте загадки: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14" name="Рисунок 7" descr="03_01_00.jpg"/>
          <p:cNvPicPr/>
          <p:nvPr/>
        </p:nvPicPr>
        <p:blipFill>
          <a:blip r:embed="rId2"/>
          <a:stretch/>
        </p:blipFill>
        <p:spPr>
          <a:xfrm>
            <a:off x="2771640" y="765000"/>
            <a:ext cx="2381400" cy="26672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15" name="Рисунок 8" descr="kzs7.jpg"/>
          <p:cNvPicPr/>
          <p:nvPr/>
        </p:nvPicPr>
        <p:blipFill>
          <a:blip r:embed="rId3"/>
          <a:stretch/>
        </p:blipFill>
        <p:spPr>
          <a:xfrm>
            <a:off x="5435640" y="2637000"/>
            <a:ext cx="3449520" cy="231588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16" name="Рисунок 10" descr="324420153_YFXGx-M.jpg"/>
          <p:cNvPicPr/>
          <p:nvPr/>
        </p:nvPicPr>
        <p:blipFill>
          <a:blip r:embed="rId4"/>
          <a:stretch/>
        </p:blipFill>
        <p:spPr>
          <a:xfrm>
            <a:off x="3635280" y="5072040"/>
            <a:ext cx="2678040" cy="17859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17" name="Рисунок 11" descr="a285891435d8.jpg"/>
          <p:cNvPicPr/>
          <p:nvPr/>
        </p:nvPicPr>
        <p:blipFill>
          <a:blip r:embed="rId5"/>
          <a:stretch/>
        </p:blipFill>
        <p:spPr>
          <a:xfrm>
            <a:off x="900000" y="5057640"/>
            <a:ext cx="2703600" cy="18003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1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2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Рисунок 9" descr="pirog_sladkiy.jpg"/>
          <p:cNvPicPr/>
          <p:nvPr/>
        </p:nvPicPr>
        <p:blipFill>
          <a:blip r:embed="rId2"/>
          <a:stretch/>
        </p:blipFill>
        <p:spPr>
          <a:xfrm>
            <a:off x="324000" y="3860640"/>
            <a:ext cx="3214440" cy="26355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219" name="CustomShape 1"/>
          <p:cNvSpPr/>
          <p:nvPr/>
        </p:nvSpPr>
        <p:spPr>
          <a:xfrm>
            <a:off x="127080" y="1006560"/>
            <a:ext cx="2781360" cy="77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CustomShape 2"/>
          <p:cNvSpPr/>
          <p:nvPr/>
        </p:nvSpPr>
        <p:spPr>
          <a:xfrm>
            <a:off x="0" y="214200"/>
            <a:ext cx="3286080" cy="192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Кольцо не простое,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Кольцо золотое,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Блестящее, хрустящее,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Всем на загляденье...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Ну и объеденье!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1714680" y="2205000"/>
            <a:ext cx="4152600" cy="82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Что на сковородку наливают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Да вчетверо сгибают? 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CustomShape 4"/>
          <p:cNvSpPr/>
          <p:nvPr/>
        </p:nvSpPr>
        <p:spPr>
          <a:xfrm>
            <a:off x="3714840" y="4919760"/>
            <a:ext cx="3786120" cy="192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В печь сперва его сажают,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А как выйдет он оттуда,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То кладут его на блюдо.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Ну, теперь зови ребят!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По кусочку все съедят. 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3" name="Рисунок 6" descr="всч.jpg"/>
          <p:cNvPicPr/>
          <p:nvPr/>
        </p:nvPicPr>
        <p:blipFill>
          <a:blip r:embed="rId3"/>
          <a:stretch/>
        </p:blipFill>
        <p:spPr>
          <a:xfrm>
            <a:off x="3132000" y="260280"/>
            <a:ext cx="3214800" cy="17859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24" name="Рисунок 8" descr="adad376a1f2a.jpg"/>
          <p:cNvPicPr/>
          <p:nvPr/>
        </p:nvPicPr>
        <p:blipFill>
          <a:blip r:embed="rId4"/>
          <a:stretch/>
        </p:blipFill>
        <p:spPr>
          <a:xfrm>
            <a:off x="6156360" y="2133720"/>
            <a:ext cx="2571840" cy="25160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0" y="0"/>
            <a:ext cx="9144000" cy="688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          </a:t>
            </a:r>
            <a:r>
              <a:rPr lang="en-US" sz="3600" b="1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Знаешь ли ты пословицы о хлебе: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– всему голова.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Рыба – вода, ягода – трава, а хлеб – всему голова.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– батюшка, водица – матушка.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да соль – это труд да любовь.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на стол – так и стол престол; а хлеба ни куска – так и стол доска.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да вода – крестьянская еда.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Плох обед, когда хлеба нет.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285840" y="2357280"/>
            <a:ext cx="492912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У славян существовал обычай: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   </a:t>
            </a: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люди, преломившие хлеб,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становятся друзьями на всю жизнь.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CustomShape 2"/>
          <p:cNvSpPr/>
          <p:nvPr/>
        </p:nvSpPr>
        <p:spPr>
          <a:xfrm>
            <a:off x="468360" y="4149720"/>
            <a:ext cx="7272360" cy="192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  </a:t>
            </a: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Хлеб-батюшка, хлеб-кормилец </a:t>
            </a:r>
            <a:r>
              <a:rPr lang="en-US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    </a:t>
            </a: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остается самой большой ценностью.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  </a:t>
            </a: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С хлебом провожали на фронт.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С хлебом встречали вернувшихся с войны. 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С хлебом солью встречают дорогих гостей.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8" name="CustomShape 3"/>
          <p:cNvSpPr/>
          <p:nvPr/>
        </p:nvSpPr>
        <p:spPr>
          <a:xfrm>
            <a:off x="179280" y="907920"/>
            <a:ext cx="450072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Хлеб на нашем столе появляется благодаря нелёгкому труду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людей 120 профессий.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9" name="Рисунок 4" descr="F2006080916271900128.jpg"/>
          <p:cNvPicPr/>
          <p:nvPr/>
        </p:nvPicPr>
        <p:blipFill>
          <a:blip r:embed="rId2"/>
          <a:stretch/>
        </p:blipFill>
        <p:spPr>
          <a:xfrm>
            <a:off x="4932360" y="549360"/>
            <a:ext cx="4211640" cy="3398760"/>
          </a:xfrm>
          <a:prstGeom prst="rect">
            <a:avLst/>
          </a:prstGeom>
          <a:ln w="76320">
            <a:solidFill>
              <a:srgbClr val="FF0000"/>
            </a:solidFill>
            <a:miter/>
          </a:ln>
        </p:spPr>
      </p:pic>
      <p:sp>
        <p:nvSpPr>
          <p:cNvPr id="230" name="CustomShape 4"/>
          <p:cNvSpPr/>
          <p:nvPr/>
        </p:nvSpPr>
        <p:spPr>
          <a:xfrm>
            <a:off x="236160" y="214200"/>
            <a:ext cx="3777480" cy="70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i="1" strike="noStrike" spc="-1">
                <a:solidFill>
                  <a:srgbClr val="800000"/>
                </a:solidFill>
                <a:latin typeface="Times New Roman"/>
                <a:ea typeface="Times New Roman"/>
              </a:rPr>
              <a:t>Знаешь ли ты? </a:t>
            </a:r>
            <a:endParaRPr lang="en-US" sz="4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285840" y="240480"/>
            <a:ext cx="5143320" cy="5580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Во время Великой Отечественной войны жителям Ленинграда выпала страшная доля – 900 дней вражеской блокады. Жители города получали 125 г хлеба на весь день, но именно он, этот хлеб помог ленинградцам не только выстоять, но и победить.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641803 ленинградца погибли в дни блокады от голода.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На Пискаревском кладбище тысячи могил. Около одной могилы стоят люди и молча плачут. На могиле лежит ломтик хлеба, а рядом слова: «Доченька, если бы я могла тебе дать его тогда».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32" name="Рисунок 2" descr="46-7-1.jpg"/>
          <p:cNvPicPr/>
          <p:nvPr/>
        </p:nvPicPr>
        <p:blipFill>
          <a:blip r:embed="rId2"/>
          <a:stretch/>
        </p:blipFill>
        <p:spPr>
          <a:xfrm>
            <a:off x="5724360" y="404640"/>
            <a:ext cx="2857680" cy="3648240"/>
          </a:xfrm>
          <a:prstGeom prst="rect">
            <a:avLst/>
          </a:prstGeom>
          <a:ln w="76320">
            <a:solidFill>
              <a:srgbClr val="FFFFFF"/>
            </a:solidFill>
            <a:miter/>
          </a:ln>
        </p:spPr>
      </p:pic>
      <p:pic>
        <p:nvPicPr>
          <p:cNvPr id="233" name="Рисунок 3" descr="34.gif"/>
          <p:cNvPicPr/>
          <p:nvPr/>
        </p:nvPicPr>
        <p:blipFill>
          <a:blip r:embed="rId3"/>
          <a:stretch/>
        </p:blipFill>
        <p:spPr>
          <a:xfrm>
            <a:off x="5867280" y="4653000"/>
            <a:ext cx="2643480" cy="1757160"/>
          </a:xfrm>
          <a:prstGeom prst="rect">
            <a:avLst/>
          </a:prstGeom>
          <a:ln w="76320">
            <a:solidFill>
              <a:srgbClr val="FFFFFF"/>
            </a:solidFill>
            <a:miter/>
          </a:ln>
        </p:spPr>
      </p:pic>
      <p:pic>
        <p:nvPicPr>
          <p:cNvPr id="234" name="Рисунок 233"/>
          <p:cNvPicPr/>
          <p:nvPr/>
        </p:nvPicPr>
        <p:blipFill>
          <a:blip r:embed="rId4"/>
          <a:stretch/>
        </p:blipFill>
        <p:spPr>
          <a:xfrm>
            <a:off x="5219640" y="3357720"/>
            <a:ext cx="2232000" cy="1638000"/>
          </a:xfrm>
          <a:prstGeom prst="rect">
            <a:avLst/>
          </a:prstGeom>
          <a:ln w="76320">
            <a:solidFill>
              <a:srgbClr val="FFFFFF"/>
            </a:solidFill>
            <a:miter/>
          </a:ln>
        </p:spPr>
      </p:pic>
    </p:spTree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Рисунок 5" descr="icon.jpg"/>
          <p:cNvPicPr/>
          <p:nvPr/>
        </p:nvPicPr>
        <p:blipFill>
          <a:blip r:embed="rId2"/>
          <a:stretch/>
        </p:blipFill>
        <p:spPr>
          <a:xfrm>
            <a:off x="5796000" y="4221000"/>
            <a:ext cx="2786040" cy="184500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236" name="CustomShape 1"/>
          <p:cNvSpPr/>
          <p:nvPr/>
        </p:nvSpPr>
        <p:spPr>
          <a:xfrm>
            <a:off x="0" y="909720"/>
            <a:ext cx="5076720" cy="521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Мальчик,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Ногою пинающий хлеб,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Мальчик,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Голодных не знающий лет,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Помни,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Что были лихие года.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–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Это жизнь, а не просто еда.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Хлебом клялись,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За хлеб умирали.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Не для того,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8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Чтоб в футбол им играли.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37" name="Рисунок 4" descr="_1201604686.jpg"/>
          <p:cNvPicPr/>
          <p:nvPr/>
        </p:nvPicPr>
        <p:blipFill>
          <a:blip r:embed="rId3"/>
          <a:stretch/>
        </p:blipFill>
        <p:spPr>
          <a:xfrm>
            <a:off x="5076720" y="404640"/>
            <a:ext cx="3651480" cy="27385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4360" y="148428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</a:pPr>
            <a:r>
              <a:rPr lang="en-US" sz="3200" b="0" strike="noStrike" spc="-1">
                <a:solidFill>
                  <a:srgbClr val="FFFFCC"/>
                </a:solidFill>
                <a:latin typeface="Times New Roman"/>
              </a:rPr>
              <a:t>В слове народная мудрость таится,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799"/>
              </a:spcBef>
            </a:pPr>
            <a:r>
              <a:rPr lang="en-US" sz="3200" b="0" strike="noStrike" spc="-1">
                <a:solidFill>
                  <a:srgbClr val="FFFFCC"/>
                </a:solidFill>
                <a:latin typeface="Times New Roman"/>
              </a:rPr>
              <a:t>Вот, что в народе у нас говорится:</a:t>
            </a:r>
            <a:endParaRPr lang="en-US" sz="32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1100"/>
              </a:spcBef>
            </a:pPr>
            <a:r>
              <a:rPr lang="en-US" sz="4400" b="0" strike="noStrike" spc="-1">
                <a:solidFill>
                  <a:srgbClr val="FFFFCC"/>
                </a:solidFill>
                <a:latin typeface="Times New Roman"/>
              </a:rPr>
              <a:t>«</a:t>
            </a:r>
            <a:r>
              <a:rPr lang="en-US" sz="4400" b="1" strike="noStrike" spc="-1">
                <a:solidFill>
                  <a:srgbClr val="FFFFCC"/>
                </a:solidFill>
                <a:latin typeface="Times New Roman"/>
              </a:rPr>
              <a:t>Если ты хлеб ценить перестал,</a:t>
            </a:r>
            <a:endParaRPr lang="en-US" sz="44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1100"/>
              </a:spcBef>
            </a:pPr>
            <a:r>
              <a:rPr lang="en-US" sz="4400" b="1" strike="noStrike" spc="-1">
                <a:solidFill>
                  <a:srgbClr val="FFFFCC"/>
                </a:solidFill>
                <a:latin typeface="Times New Roman"/>
              </a:rPr>
              <a:t>Ты человеком быть перестал</a:t>
            </a:r>
            <a:r>
              <a:rPr lang="en-US" sz="4400" b="0" strike="noStrike" spc="-1">
                <a:solidFill>
                  <a:srgbClr val="FFFFCC"/>
                </a:solidFill>
                <a:latin typeface="Times New Roman"/>
              </a:rPr>
              <a:t>!»</a:t>
            </a:r>
            <a:endParaRPr lang="en-US" sz="4400" b="0" strike="noStrike" spc="-1">
              <a:solidFill>
                <a:srgbClr val="FFFFFF"/>
              </a:solidFill>
              <a:latin typeface="Times New Roman"/>
            </a:endParaRPr>
          </a:p>
          <a:p>
            <a:pPr marL="342720" indent="-342720">
              <a:spcBef>
                <a:spcPts val="11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endParaRPr lang="en-US" sz="44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500040" y="500040"/>
            <a:ext cx="6357960" cy="228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Хлеб ржаной, батоны, булки</a:t>
            </a:r>
            <a:br/>
            <a:r>
              <a:rPr lang="en-US" sz="36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Не добудешь на прогулке.</a:t>
            </a:r>
            <a:br/>
            <a:r>
              <a:rPr lang="en-US" sz="36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Люди хлеб в полях лелеют,</a:t>
            </a:r>
            <a:br/>
            <a:r>
              <a:rPr lang="en-US" sz="3600" b="1" i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Сил для хлеба не жалеют. 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40" name="Рисунок 2" descr="khleb2.jpg"/>
          <p:cNvPicPr/>
          <p:nvPr/>
        </p:nvPicPr>
        <p:blipFill>
          <a:blip r:embed="rId2"/>
          <a:stretch/>
        </p:blipFill>
        <p:spPr>
          <a:xfrm>
            <a:off x="6156360" y="2205000"/>
            <a:ext cx="2571840" cy="385776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41" name="Picture 3" descr="http://www.timeout.ru/pix/48944.jpeg"/>
          <p:cNvPicPr/>
          <p:nvPr/>
        </p:nvPicPr>
        <p:blipFill>
          <a:blip r:embed="rId3"/>
          <a:stretch/>
        </p:blipFill>
        <p:spPr>
          <a:xfrm>
            <a:off x="324000" y="3645000"/>
            <a:ext cx="3743280" cy="26096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285840" y="-214200"/>
            <a:ext cx="3857400" cy="704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                                                                  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                            </a:t>
            </a:r>
            <a:r>
              <a:rPr lang="en-US" sz="3600" b="1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Булка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Три паренька по переулку 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Играя будто бы в футбол,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Туда – сюда гоняли булку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 забивали ею гол.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Шел мимо незнакомый дядя,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Остановился и вздохнул,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И, на ребят почти не глядя,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К той булке руку протянул.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Потом, насупившись сердито,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Он долго пыль с нее сдувал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 вдруг спокойно и открыто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При всех ее поцеловал.</a:t>
            </a:r>
            <a:br/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CustomShape 2"/>
          <p:cNvSpPr/>
          <p:nvPr/>
        </p:nvSpPr>
        <p:spPr>
          <a:xfrm>
            <a:off x="4284720" y="692280"/>
            <a:ext cx="4429080" cy="338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FFFFCC"/>
              </a:buClr>
              <a:buFont typeface="Times New Roman"/>
              <a:buChar char="-"/>
            </a:pP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Вы кто такой? – спросили дети,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Забыв на время про футбол.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- Я пекарь! – человек ответил,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 с булкой медленно ушел.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 это слово пахло хлебом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И той особой теплотой,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Которой налиты под небом</a:t>
            </a:r>
            <a:br/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Моря пшеницы золотой.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(</a:t>
            </a:r>
            <a:r>
              <a:rPr lang="en-US" sz="2400" b="0" strike="noStrike" spc="-1">
                <a:solidFill>
                  <a:srgbClr val="FFFFCC"/>
                </a:solidFill>
                <a:latin typeface="Times New Roman"/>
                <a:ea typeface="Times New Roman"/>
              </a:rPr>
              <a:t>С. Михалков)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44" name="Рисунок 243"/>
          <p:cNvPicPr/>
          <p:nvPr/>
        </p:nvPicPr>
        <p:blipFill>
          <a:blip r:embed="rId2"/>
          <a:stretch/>
        </p:blipFill>
        <p:spPr>
          <a:xfrm>
            <a:off x="4932360" y="4076640"/>
            <a:ext cx="3384720" cy="25513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Picture 2" descr="http://www.sinergia.by/upload/img/hleb.jpg"/>
          <p:cNvPicPr/>
          <p:nvPr/>
        </p:nvPicPr>
        <p:blipFill>
          <a:blip r:embed="rId2"/>
          <a:stretch/>
        </p:blipFill>
        <p:spPr>
          <a:xfrm>
            <a:off x="5076720" y="189000"/>
            <a:ext cx="3673440" cy="36734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46" name="Picture 4" descr="http://expomenu.ru/images/bread.gif"/>
          <p:cNvPicPr/>
          <p:nvPr/>
        </p:nvPicPr>
        <p:blipFill>
          <a:blip r:embed="rId3"/>
          <a:stretch/>
        </p:blipFill>
        <p:spPr>
          <a:xfrm>
            <a:off x="250920" y="189000"/>
            <a:ext cx="2666880" cy="247644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pic>
        <p:nvPicPr>
          <p:cNvPr id="247" name="Picture 6" descr="http://foto-jaluzi.ru/pictures/26069.jpg"/>
          <p:cNvPicPr/>
          <p:nvPr/>
        </p:nvPicPr>
        <p:blipFill>
          <a:blip r:embed="rId4"/>
          <a:stretch/>
        </p:blipFill>
        <p:spPr>
          <a:xfrm>
            <a:off x="6156360" y="4214880"/>
            <a:ext cx="2643120" cy="2643120"/>
          </a:xfrm>
          <a:prstGeom prst="rect">
            <a:avLst/>
          </a:prstGeom>
          <a:ln w="76320">
            <a:solidFill>
              <a:srgbClr val="CCCC00"/>
            </a:solidFill>
            <a:miter/>
          </a:ln>
        </p:spPr>
      </p:pic>
      <p:sp>
        <p:nvSpPr>
          <p:cNvPr id="248" name="CustomShape 1"/>
          <p:cNvSpPr/>
          <p:nvPr/>
        </p:nvSpPr>
        <p:spPr>
          <a:xfrm>
            <a:off x="0" y="2679840"/>
            <a:ext cx="6840360" cy="356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r>
              <a:rPr lang="en-US" sz="2800" b="1" strike="noStrike" spc="-1">
                <a:solidFill>
                  <a:srgbClr val="FFFFCC"/>
                </a:solidFill>
                <a:latin typeface="Arial"/>
              </a:rPr>
              <a:t>Ты запомни, дружок,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en-US" sz="2800" b="1" strike="noStrike" spc="-1">
                <a:solidFill>
                  <a:srgbClr val="FFFFCC"/>
                </a:solidFill>
                <a:latin typeface="Arial"/>
              </a:rPr>
              <a:t> золотые слова: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en-US" sz="4800" b="1" strike="noStrike" spc="-1">
                <a:solidFill>
                  <a:srgbClr val="000066"/>
                </a:solidFill>
                <a:latin typeface="Arial"/>
              </a:rPr>
              <a:t>«Хлеб – всему голова, хлеб всему голова!»</a:t>
            </a:r>
            <a:endParaRPr lang="en-US" sz="4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714240" y="1143000"/>
            <a:ext cx="764388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FFFFCC"/>
                </a:solidFill>
                <a:latin typeface="Georgia"/>
              </a:rPr>
              <a:t>Фото: </a:t>
            </a:r>
            <a:r>
              <a:rPr lang="en-US" sz="1800" b="0" strike="noStrike" spc="-1">
                <a:solidFill>
                  <a:srgbClr val="FFFFCC"/>
                </a:solidFill>
                <a:latin typeface="Calibri"/>
              </a:rPr>
              <a:t>http://images.google.ru/images?ndsp=20&amp;hl=ru&amp;newwindow=1&amp;q=%D1%85%D0%BB%D0%B5%D0%B1%D0%BE%D0%B1%D1%83%D0%BB%D0%BE%D1%87%D0%BD%D1%8B%D0%B5+%D0%B8%D0%B7%D0%B4%D0%B5%D0%BB%D0%B8%D1%8F&amp;start=120&amp;sa=N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0" name="CustomShape 2"/>
          <p:cNvSpPr/>
          <p:nvPr/>
        </p:nvSpPr>
        <p:spPr>
          <a:xfrm>
            <a:off x="3286080" y="285840"/>
            <a:ext cx="2286000" cy="520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FFFFCC"/>
                </a:solidFill>
                <a:latin typeface="Georgia"/>
              </a:rPr>
              <a:t>Ресурсы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1" name="CustomShape 3"/>
          <p:cNvSpPr/>
          <p:nvPr/>
        </p:nvSpPr>
        <p:spPr>
          <a:xfrm>
            <a:off x="829800" y="3213000"/>
            <a:ext cx="4165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r>
              <a:rPr lang="en-US" sz="1800" b="0" strike="noStrike" spc="-1">
                <a:solidFill>
                  <a:srgbClr val="FFFFCC"/>
                </a:solidFill>
                <a:latin typeface="Arial"/>
              </a:rPr>
              <a:t>http://www.stihi-rus.ru/1/Mihalkov/7.htm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2" name="CustomShape 4"/>
          <p:cNvSpPr/>
          <p:nvPr/>
        </p:nvSpPr>
        <p:spPr>
          <a:xfrm>
            <a:off x="857160" y="3500280"/>
            <a:ext cx="735804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r>
              <a:rPr lang="en-US" sz="1800" b="0" strike="noStrike" spc="-1">
                <a:solidFill>
                  <a:srgbClr val="FFFFCC"/>
                </a:solidFill>
                <a:latin typeface="Arial"/>
              </a:rPr>
              <a:t>http</a:t>
            </a:r>
            <a:r>
              <a:rPr lang="en-US" sz="1800" b="0" strike="noStrike" spc="-1">
                <a:solidFill>
                  <a:srgbClr val="FFFFFF"/>
                </a:solidFill>
                <a:latin typeface="Arial"/>
              </a:rPr>
              <a:t>://www.eda-server.ru/cook-book/muchnye/raznoe/st00228.htm</a:t>
            </a:r>
          </a:p>
        </p:txBody>
      </p:sp>
      <p:sp>
        <p:nvSpPr>
          <p:cNvPr id="253" name="CustomShape 5"/>
          <p:cNvSpPr/>
          <p:nvPr/>
        </p:nvSpPr>
        <p:spPr>
          <a:xfrm>
            <a:off x="857160" y="2857680"/>
            <a:ext cx="4786560" cy="36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FFFFCC"/>
                </a:solidFill>
                <a:latin typeface="Georgia"/>
              </a:rPr>
              <a:t>Информация: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4" name="CustomShape 6"/>
          <p:cNvSpPr/>
          <p:nvPr/>
        </p:nvSpPr>
        <p:spPr>
          <a:xfrm>
            <a:off x="861840" y="3857760"/>
            <a:ext cx="421344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r>
              <a:rPr lang="en-US" sz="1800" b="0" strike="noStrike" spc="-1">
                <a:solidFill>
                  <a:srgbClr val="FFFFCC"/>
                </a:solidFill>
                <a:latin typeface="Arial"/>
              </a:rPr>
              <a:t>http://shkolazhizni.ru/archive/0/n-11559</a:t>
            </a:r>
            <a:r>
              <a:rPr lang="en-US" sz="1800" b="0" strike="noStrike" spc="-1">
                <a:solidFill>
                  <a:srgbClr val="FFFFFF"/>
                </a:solidFill>
                <a:latin typeface="Arial"/>
              </a:rPr>
              <a:t>/</a:t>
            </a:r>
          </a:p>
        </p:txBody>
      </p:sp>
      <p:sp>
        <p:nvSpPr>
          <p:cNvPr id="255" name="CustomShape 7"/>
          <p:cNvSpPr/>
          <p:nvPr/>
        </p:nvSpPr>
        <p:spPr>
          <a:xfrm>
            <a:off x="891360" y="4365720"/>
            <a:ext cx="703116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r>
              <a:rPr lang="ru-RU" sz="2000" b="0" strike="noStrike" spc="-1">
                <a:solidFill>
                  <a:srgbClr val="FFFFCC"/>
                </a:solidFill>
                <a:latin typeface="Arial"/>
              </a:rPr>
              <a:t>http://www.ellf.ru/uploads/posts/2009-03/1236781817_02.jpg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</TotalTime>
  <Application>Microsoft Office PowerPoint</Application>
  <PresentationFormat>On-screen Show (4:3)</PresentationFormat>
  <Slides>30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админ</dc:creator>
  <dc:description/>
  <cp:lastModifiedBy>татьяна</cp:lastModifiedBy>
  <cp:revision>65</cp:revision>
  <dcterms:created xsi:type="dcterms:W3CDTF">2008-10-25T14:03:40Z</dcterms:created>
  <dcterms:modified xsi:type="dcterms:W3CDTF">2021-10-13T03:09:44Z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00080080170000000000010243100207f6000400038000</vt:lpwstr>
  </property>
</Properties>
</file>